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3">
          <p15:clr>
            <a:srgbClr val="A4A3A4"/>
          </p15:clr>
        </p15:guide>
        <p15:guide id="2" pos="342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iy+lFM/fohd0zrHlwnQpZ3NYIC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A96FF6-3CE3-4426-A27A-4267142965EF}">
  <a:tblStyle styleId="{F0A96FF6-3CE3-4426-A27A-4267142965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3" orient="horz"/>
        <p:guide pos="3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65aefe6b8_0_63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165aefe6b8_0_63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7a1154eca_1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07a1154eca_1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74ccbdca6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074ccbdca6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6d1b03ee6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6d1b03ee6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7a1154eca_1_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307a1154eca_1_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65aefe6b8_0_64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3165aefe6b8_0_64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5aefe6b8_0_64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165aefe6b8_0_64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65aefe6b8_0_65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g3165aefe6b8_0_65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65aefe6b8_0_64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165aefe6b8_0_64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65aefe6b8_0_65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3165aefe6b8_0_65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652f9155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1652f91557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9e4ad2c59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19e4ad2c59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65aefe6b8_0_8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3165aefe6b8_0_8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65aefe6b8_0_10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165aefe6b8_0_10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65aefe6b8_0_28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165aefe6b8_0_28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65aefe6b8_0_45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3165aefe6b8_0_45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82a1c4c6f_2_2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182a1c4c6f_2_2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82a1c4c6f_2_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82a1c4c6f_2_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8036"/>
            <a:ext cx="20152520" cy="113373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10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4" name="Google Shape;14;p10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10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0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34" name="Google Shape;3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7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7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46" name="Google Shape;46;p17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" name="Google Shape;47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" name="Google Shape;49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7" y="-1"/>
            <a:ext cx="20121027" cy="73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4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54" name="Google Shape;54;p14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4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66" name="Google Shape;66;p14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" name="Google Shape;69;p14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6" y="0"/>
            <a:ext cx="20121026" cy="73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2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79" name="Google Shape;79;p12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12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82" name="Google Shape;82;p12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2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96" name="Google Shape;96;p16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6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99" name="Google Shape;99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1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17" name="Google Shape;117;p11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1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120" name="Google Shape;120;p11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1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1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1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" name="Google Shape;146;p13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7" name="Google Shape;147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3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13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59" name="Google Shape;159;p13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0" name="Google Shape;160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1" name="Google Shape;161;p13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872"/>
            <a:ext cx="20143340" cy="11332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5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67" name="Google Shape;167;p15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5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652f91557_0_100"/>
          <p:cNvSpPr txBox="1"/>
          <p:nvPr>
            <p:ph type="ctrTitle"/>
          </p:nvPr>
        </p:nvSpPr>
        <p:spPr>
          <a:xfrm>
            <a:off x="2513013" y="1850860"/>
            <a:ext cx="1507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31652f91557_0_100"/>
          <p:cNvSpPr txBox="1"/>
          <p:nvPr>
            <p:ph idx="1" type="subTitle"/>
          </p:nvPr>
        </p:nvSpPr>
        <p:spPr>
          <a:xfrm>
            <a:off x="2513013" y="5940027"/>
            <a:ext cx="15078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188" name="Google Shape;188;g31652f91557_0_100"/>
          <p:cNvSpPr txBox="1"/>
          <p:nvPr>
            <p:ph idx="10" type="dt"/>
          </p:nvPr>
        </p:nvSpPr>
        <p:spPr>
          <a:xfrm>
            <a:off x="1382157" y="10482092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31652f91557_0_100"/>
          <p:cNvSpPr txBox="1"/>
          <p:nvPr>
            <p:ph idx="11" type="ftr"/>
          </p:nvPr>
        </p:nvSpPr>
        <p:spPr>
          <a:xfrm>
            <a:off x="6659483" y="10482092"/>
            <a:ext cx="6785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1652f91557_0_100"/>
          <p:cNvSpPr txBox="1"/>
          <p:nvPr>
            <p:ph idx="12" type="sldNum"/>
          </p:nvPr>
        </p:nvSpPr>
        <p:spPr>
          <a:xfrm>
            <a:off x="14198521" y="10482092"/>
            <a:ext cx="452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0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 txBox="1"/>
          <p:nvPr>
            <p:ph idx="1" type="body"/>
          </p:nvPr>
        </p:nvSpPr>
        <p:spPr>
          <a:xfrm>
            <a:off x="4904202" y="6317412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PROYECTO ‘‘MY WALKER’’</a:t>
            </a:r>
            <a:endParaRPr/>
          </a:p>
        </p:txBody>
      </p:sp>
      <p:sp>
        <p:nvSpPr>
          <p:cNvPr id="196" name="Google Shape;196;p1"/>
          <p:cNvSpPr txBox="1"/>
          <p:nvPr>
            <p:ph idx="2" type="body"/>
          </p:nvPr>
        </p:nvSpPr>
        <p:spPr>
          <a:xfrm>
            <a:off x="3457900" y="5423824"/>
            <a:ext cx="131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PRESENTACIÓN FINAL CAPSTONE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65aefe6b8_0_633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72" name="Google Shape;272;g3165aefe6b8_0_633"/>
          <p:cNvSpPr txBox="1"/>
          <p:nvPr/>
        </p:nvSpPr>
        <p:spPr>
          <a:xfrm>
            <a:off x="0" y="2362554"/>
            <a:ext cx="20104200" cy="1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sz="2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73" name="Google Shape;273;g3165aefe6b8_0_633"/>
          <p:cNvSpPr txBox="1"/>
          <p:nvPr/>
        </p:nvSpPr>
        <p:spPr>
          <a:xfrm>
            <a:off x="1533150" y="5124425"/>
            <a:ext cx="17037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74" name="Google Shape;274;g3165aefe6b8_0_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50" y="37671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7a1154eca_1_0"/>
          <p:cNvSpPr txBox="1"/>
          <p:nvPr>
            <p:ph idx="1" type="body"/>
          </p:nvPr>
        </p:nvSpPr>
        <p:spPr>
          <a:xfrm>
            <a:off x="574040" y="1258411"/>
            <a:ext cx="434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Vista de escenarios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Diagrama de casos de uso</a:t>
            </a:r>
            <a:endParaRPr sz="3000"/>
          </a:p>
        </p:txBody>
      </p:sp>
      <p:pic>
        <p:nvPicPr>
          <p:cNvPr id="280" name="Google Shape;280;g307a1154ec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100" y="0"/>
            <a:ext cx="13222988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74ccbdca6_0_0"/>
          <p:cNvSpPr txBox="1"/>
          <p:nvPr>
            <p:ph idx="1" type="body"/>
          </p:nvPr>
        </p:nvSpPr>
        <p:spPr>
          <a:xfrm>
            <a:off x="574040" y="1258411"/>
            <a:ext cx="434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Vista física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Diagrama de despliegue </a:t>
            </a:r>
            <a:endParaRPr sz="3000"/>
          </a:p>
        </p:txBody>
      </p:sp>
      <p:pic>
        <p:nvPicPr>
          <p:cNvPr id="286" name="Google Shape;286;g3074ccbdc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450" y="-2"/>
            <a:ext cx="15186648" cy="99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3074ccbdca6_0_0"/>
          <p:cNvPicPr preferRelativeResize="0"/>
          <p:nvPr/>
        </p:nvPicPr>
        <p:blipFill rotWithShape="1">
          <a:blip r:embed="rId3">
            <a:alphaModFix/>
          </a:blip>
          <a:srcRect b="47559" l="58549" r="27526" t="49078"/>
          <a:stretch/>
        </p:blipFill>
        <p:spPr>
          <a:xfrm>
            <a:off x="16613050" y="5823850"/>
            <a:ext cx="2114199" cy="33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074ccbdca6_0_0"/>
          <p:cNvSpPr/>
          <p:nvPr/>
        </p:nvSpPr>
        <p:spPr>
          <a:xfrm>
            <a:off x="8960250" y="8742100"/>
            <a:ext cx="16107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SQLite3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074ccbdca6_0_0"/>
          <p:cNvSpPr/>
          <p:nvPr/>
        </p:nvSpPr>
        <p:spPr>
          <a:xfrm>
            <a:off x="5839250" y="6504850"/>
            <a:ext cx="16107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Crear sorteos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074ccbdca6_0_0"/>
          <p:cNvSpPr/>
          <p:nvPr/>
        </p:nvSpPr>
        <p:spPr>
          <a:xfrm>
            <a:off x="5839250" y="564767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stock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074ccbdca6_0_0"/>
          <p:cNvSpPr/>
          <p:nvPr/>
        </p:nvSpPr>
        <p:spPr>
          <a:xfrm>
            <a:off x="5839250" y="4790500"/>
            <a:ext cx="1745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puntos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074ccbdca6_0_0"/>
          <p:cNvSpPr/>
          <p:nvPr/>
        </p:nvSpPr>
        <p:spPr>
          <a:xfrm>
            <a:off x="5839250" y="307615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Capa de presentación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074ccbdca6_0_0"/>
          <p:cNvSpPr/>
          <p:nvPr/>
        </p:nvSpPr>
        <p:spPr>
          <a:xfrm>
            <a:off x="5839250" y="393332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Canjear productos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074ccbdca6_0_0"/>
          <p:cNvSpPr/>
          <p:nvPr/>
        </p:nvSpPr>
        <p:spPr>
          <a:xfrm>
            <a:off x="11049225" y="3076150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Realizar pujas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074ccbdca6_0_0"/>
          <p:cNvSpPr/>
          <p:nvPr/>
        </p:nvSpPr>
        <p:spPr>
          <a:xfrm>
            <a:off x="8416350" y="650485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Participar en sorteos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074ccbdca6_0_0"/>
          <p:cNvSpPr/>
          <p:nvPr/>
        </p:nvSpPr>
        <p:spPr>
          <a:xfrm>
            <a:off x="8416350" y="5647675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usuarios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074ccbdca6_0_0"/>
          <p:cNvSpPr/>
          <p:nvPr/>
        </p:nvSpPr>
        <p:spPr>
          <a:xfrm>
            <a:off x="8416350" y="479050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Generar comprobante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074ccbdca6_0_0"/>
          <p:cNvSpPr/>
          <p:nvPr/>
        </p:nvSpPr>
        <p:spPr>
          <a:xfrm>
            <a:off x="8416350" y="3076150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Notificar empleados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074ccbdca6_0_0"/>
          <p:cNvSpPr/>
          <p:nvPr/>
        </p:nvSpPr>
        <p:spPr>
          <a:xfrm>
            <a:off x="8416350" y="393332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Crear subasta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074ccbdca6_0_0"/>
          <p:cNvSpPr/>
          <p:nvPr/>
        </p:nvSpPr>
        <p:spPr>
          <a:xfrm>
            <a:off x="10982100" y="4790500"/>
            <a:ext cx="2198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Generar orden de compra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074ccbdca6_0_0"/>
          <p:cNvSpPr/>
          <p:nvPr/>
        </p:nvSpPr>
        <p:spPr>
          <a:xfrm>
            <a:off x="16577950" y="4790500"/>
            <a:ext cx="2584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Servicio de correo electrónico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074ccbdca6_0_0"/>
          <p:cNvSpPr/>
          <p:nvPr/>
        </p:nvSpPr>
        <p:spPr>
          <a:xfrm>
            <a:off x="16731750" y="7150650"/>
            <a:ext cx="2198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Buzón de correo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074ccbdca6_0_0"/>
          <p:cNvSpPr/>
          <p:nvPr/>
        </p:nvSpPr>
        <p:spPr>
          <a:xfrm>
            <a:off x="8792425" y="838900"/>
            <a:ext cx="1503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Aplicación Web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6d1b03ee6_0_0"/>
          <p:cNvSpPr txBox="1"/>
          <p:nvPr>
            <p:ph type="title"/>
          </p:nvPr>
        </p:nvSpPr>
        <p:spPr>
          <a:xfrm>
            <a:off x="1321990" y="8235994"/>
            <a:ext cx="60483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de datos</a:t>
            </a:r>
            <a:endParaRPr/>
          </a:p>
        </p:txBody>
      </p:sp>
      <p:sp>
        <p:nvSpPr>
          <p:cNvPr id="309" name="Google Shape;309;g316d1b03ee6_0_0"/>
          <p:cNvSpPr txBox="1"/>
          <p:nvPr>
            <p:ph idx="1" type="body"/>
          </p:nvPr>
        </p:nvSpPr>
        <p:spPr>
          <a:xfrm>
            <a:off x="8314271" y="8170445"/>
            <a:ext cx="111936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/>
              <a:t>Modelo Entidad Relación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7a1154eca_1_9"/>
          <p:cNvSpPr txBox="1"/>
          <p:nvPr>
            <p:ph idx="4294967295" type="body"/>
          </p:nvPr>
        </p:nvSpPr>
        <p:spPr>
          <a:xfrm>
            <a:off x="574053" y="1258400"/>
            <a:ext cx="573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Entidad-Relación</a:t>
            </a:r>
            <a:endParaRPr/>
          </a:p>
        </p:txBody>
      </p:sp>
      <p:pic>
        <p:nvPicPr>
          <p:cNvPr id="315" name="Google Shape;315;g307a1154eca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104098" cy="10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65aefe6b8_0_641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21" name="Google Shape;321;g3165aefe6b8_0_641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sz="2300"/>
          </a:p>
        </p:txBody>
      </p:sp>
      <p:pic>
        <p:nvPicPr>
          <p:cNvPr id="322" name="Google Shape;322;g3165aefe6b8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425" y="3767144"/>
            <a:ext cx="4603356" cy="460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65aefe6b8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6575" y="4689474"/>
            <a:ext cx="2654326" cy="1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65aefe6b8_0_6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450" y="6885125"/>
            <a:ext cx="4343398" cy="68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165aefe6b8_0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750" y="4004175"/>
            <a:ext cx="5865624" cy="3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165aefe6b8_0_6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20904" y="4689475"/>
            <a:ext cx="1493051" cy="14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165aefe6b8_0_6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41700" y="4718424"/>
            <a:ext cx="1435151" cy="1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165aefe6b8_0_6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59175" y="6273250"/>
            <a:ext cx="2352211" cy="19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165aefe6b8_0_641"/>
          <p:cNvPicPr preferRelativeResize="0"/>
          <p:nvPr/>
        </p:nvPicPr>
        <p:blipFill rotWithShape="1">
          <a:blip r:embed="rId10">
            <a:alphaModFix/>
          </a:blip>
          <a:srcRect b="26450" l="0" r="0" t="23090"/>
          <a:stretch/>
        </p:blipFill>
        <p:spPr>
          <a:xfrm>
            <a:off x="8202363" y="8370500"/>
            <a:ext cx="3699375" cy="18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65aefe6b8_0_649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35" name="Google Shape;335;g3165aefe6b8_0_649"/>
          <p:cNvSpPr txBox="1"/>
          <p:nvPr/>
        </p:nvSpPr>
        <p:spPr>
          <a:xfrm>
            <a:off x="2" y="2406156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sz="2300"/>
          </a:p>
        </p:txBody>
      </p:sp>
      <p:sp>
        <p:nvSpPr>
          <p:cNvPr id="336" name="Google Shape;336;g3165aefe6b8_0_649"/>
          <p:cNvSpPr/>
          <p:nvPr/>
        </p:nvSpPr>
        <p:spPr>
          <a:xfrm>
            <a:off x="526083" y="426201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requisitos funcionales están completamente logrados.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de servicios externos como Gmail para la notificación a los empleados.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objetivos se cumplieron en los plazos definidos en la carta Gantt.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cambios en el alcance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lograron cumplir.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65aefe6b8_0_653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42" name="Google Shape;342;g3165aefe6b8_0_653"/>
          <p:cNvSpPr txBox="1"/>
          <p:nvPr/>
        </p:nvSpPr>
        <p:spPr>
          <a:xfrm>
            <a:off x="2" y="2244015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2300"/>
          </a:p>
        </p:txBody>
      </p:sp>
      <p:sp>
        <p:nvSpPr>
          <p:cNvPr id="343" name="Google Shape;343;g3165aefe6b8_0_653"/>
          <p:cNvSpPr/>
          <p:nvPr/>
        </p:nvSpPr>
        <p:spPr>
          <a:xfrm>
            <a:off x="1013360" y="4355828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en los alcances para desarrollar un proyecto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robusto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 de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complementar la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aplicaciones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al implementar 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65aefe6b8_0_645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49" name="Google Shape;349;g3165aefe6b8_0_645"/>
          <p:cNvSpPr txBox="1"/>
          <p:nvPr/>
        </p:nvSpPr>
        <p:spPr>
          <a:xfrm>
            <a:off x="2" y="4465350"/>
            <a:ext cx="201042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sz="2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4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3165aefe6b8_0_645"/>
          <p:cNvSpPr txBox="1"/>
          <p:nvPr/>
        </p:nvSpPr>
        <p:spPr>
          <a:xfrm>
            <a:off x="1891100" y="2259988"/>
            <a:ext cx="754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51" name="Google Shape;351;g3165aefe6b8_0_645"/>
          <p:cNvSpPr txBox="1"/>
          <p:nvPr/>
        </p:nvSpPr>
        <p:spPr>
          <a:xfrm>
            <a:off x="7851925" y="71410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352" name="Google Shape;352;g3165aefe6b8_0_645"/>
          <p:cNvSpPr txBox="1"/>
          <p:nvPr/>
        </p:nvSpPr>
        <p:spPr>
          <a:xfrm>
            <a:off x="10544625" y="434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65aefe6b8_0_657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58" name="Google Shape;358;g3165aefe6b8_0_657"/>
          <p:cNvSpPr txBox="1"/>
          <p:nvPr/>
        </p:nvSpPr>
        <p:spPr>
          <a:xfrm>
            <a:off x="0" y="5020242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sz="2300"/>
          </a:p>
        </p:txBody>
      </p:sp>
      <p:pic>
        <p:nvPicPr>
          <p:cNvPr id="359" name="Google Shape;359;g3165aefe6b8_0_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942"/>
            <a:ext cx="4708408" cy="47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31652f91557_0_0"/>
          <p:cNvGrpSpPr/>
          <p:nvPr/>
        </p:nvGrpSpPr>
        <p:grpSpPr>
          <a:xfrm>
            <a:off x="6500875" y="904750"/>
            <a:ext cx="12587729" cy="9435256"/>
            <a:chOff x="0" y="0"/>
            <a:chExt cx="7633553" cy="2855102"/>
          </a:xfrm>
        </p:grpSpPr>
        <p:sp>
          <p:nvSpPr>
            <p:cNvPr id="202" name="Google Shape;202;g31652f91557_0_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31652f91557_0_0"/>
            <p:cNvSpPr txBox="1"/>
            <p:nvPr/>
          </p:nvSpPr>
          <p:spPr>
            <a:xfrm>
              <a:off x="1662653" y="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Diego Bulnes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QA / Analista / Arquitecto 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31652f91557_0_0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31652f91557_0_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31652f91557_0_0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Rodrigo Durán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Gerente Proyecto /</a:t>
              </a:r>
              <a:r>
                <a:rPr b="0" i="0" lang="es-CL" sz="3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Desarrollador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31652f91557_0_0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g31652f91557_0_0"/>
          <p:cNvSpPr txBox="1"/>
          <p:nvPr/>
        </p:nvSpPr>
        <p:spPr>
          <a:xfrm>
            <a:off x="366449" y="4593810"/>
            <a:ext cx="5062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>
                <a:solidFill>
                  <a:srgbClr val="000000"/>
                </a:solidFill>
              </a:rPr>
              <a:t>INTEGRANTES DEL PROYECTO</a:t>
            </a:r>
            <a:endParaRPr sz="5400">
              <a:solidFill>
                <a:srgbClr val="000000"/>
              </a:solidFill>
            </a:endParaRPr>
          </a:p>
        </p:txBody>
      </p:sp>
      <p:sp>
        <p:nvSpPr>
          <p:cNvPr id="209" name="Google Shape;209;g31652f91557_0_0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pic>
        <p:nvPicPr>
          <p:cNvPr id="210" name="Google Shape;210;g31652f91557_0_0"/>
          <p:cNvPicPr preferRelativeResize="0"/>
          <p:nvPr/>
        </p:nvPicPr>
        <p:blipFill rotWithShape="1">
          <a:blip r:embed="rId3">
            <a:alphaModFix/>
          </a:blip>
          <a:srcRect b="0" l="14222" r="19319" t="5589"/>
          <a:stretch/>
        </p:blipFill>
        <p:spPr>
          <a:xfrm>
            <a:off x="6711775" y="6292300"/>
            <a:ext cx="2533701" cy="36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652f91557_0_0"/>
          <p:cNvPicPr preferRelativeResize="0"/>
          <p:nvPr/>
        </p:nvPicPr>
        <p:blipFill rotWithShape="1">
          <a:blip r:embed="rId4">
            <a:alphaModFix/>
          </a:blip>
          <a:srcRect b="0" l="14917" r="14917" t="0"/>
          <a:stretch/>
        </p:blipFill>
        <p:spPr>
          <a:xfrm>
            <a:off x="6711774" y="1383150"/>
            <a:ext cx="2533700" cy="36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9e4ad2c59_0_0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17" name="Google Shape;217;g319e4ad2c59_0_0"/>
          <p:cNvSpPr txBox="1"/>
          <p:nvPr/>
        </p:nvSpPr>
        <p:spPr>
          <a:xfrm>
            <a:off x="-50" y="2117266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REUNIÓN</a:t>
            </a: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EJECUTIVO EMPRESA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19e4ad2c59_0_0"/>
          <p:cNvSpPr/>
          <p:nvPr/>
        </p:nvSpPr>
        <p:spPr>
          <a:xfrm>
            <a:off x="1114230" y="3578135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19e4ad2c59_0_0"/>
          <p:cNvSpPr/>
          <p:nvPr/>
        </p:nvSpPr>
        <p:spPr>
          <a:xfrm>
            <a:off x="11397730" y="359057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PUNTOS TRATADOS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65aefe6b8_0_86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25" name="Google Shape;225;g3165aefe6b8_0_86"/>
          <p:cNvSpPr txBox="1"/>
          <p:nvPr/>
        </p:nvSpPr>
        <p:spPr>
          <a:xfrm>
            <a:off x="0" y="18648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165aefe6b8_0_86"/>
          <p:cNvSpPr/>
          <p:nvPr/>
        </p:nvSpPr>
        <p:spPr>
          <a:xfrm>
            <a:off x="1178855" y="357811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distribuidora de licores realiza canjes de manera manual de los productos remanentes que quedan durante el semestre por medio de una plantilla excel. Generando atrasos, poca trasparencia y poco intuitivo.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65aefe6b8_0_86"/>
          <p:cNvSpPr/>
          <p:nvPr/>
        </p:nvSpPr>
        <p:spPr>
          <a:xfrm>
            <a:off x="11397730" y="359057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sistema automatizado de canje de productos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facilitar experiencia a los usuarios y el uso de otras aplicaciones de obtención de productos.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65aefe6b8_0_86"/>
          <p:cNvSpPr/>
          <p:nvPr/>
        </p:nvSpPr>
        <p:spPr>
          <a:xfrm>
            <a:off x="8998206" y="6161366"/>
            <a:ext cx="1880700" cy="12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65aefe6b8_0_102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34" name="Google Shape;234;g3165aefe6b8_0_102"/>
          <p:cNvSpPr txBox="1"/>
          <p:nvPr/>
        </p:nvSpPr>
        <p:spPr>
          <a:xfrm>
            <a:off x="-50" y="1991995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65aefe6b8_0_102"/>
          <p:cNvSpPr txBox="1"/>
          <p:nvPr/>
        </p:nvSpPr>
        <p:spPr>
          <a:xfrm>
            <a:off x="-48" y="6441431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65aefe6b8_0_102"/>
          <p:cNvSpPr/>
          <p:nvPr/>
        </p:nvSpPr>
        <p:spPr>
          <a:xfrm>
            <a:off x="1013260" y="3074228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y agilizar el proceso de canje de productos para los usuarios, mejorando la experiencia de compra o intercambio mediante un sistema automatizado que sea fácil de usar, eficiente y accesible.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65aefe6b8_0_102"/>
          <p:cNvSpPr/>
          <p:nvPr/>
        </p:nvSpPr>
        <p:spPr>
          <a:xfrm>
            <a:off x="1013258" y="751326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proceso de canje de los productos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Minimizar errores en el registro de los productos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Promocionar ciertos productos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necesidades internas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la motivación y competencia sana en los empleados con las subastas y sorteos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5aefe6b8_0_284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43" name="Google Shape;243;g3165aefe6b8_0_284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2300"/>
          </a:p>
        </p:txBody>
      </p:sp>
      <p:sp>
        <p:nvSpPr>
          <p:cNvPr id="244" name="Google Shape;244;g3165aefe6b8_0_284"/>
          <p:cNvSpPr/>
          <p:nvPr/>
        </p:nvSpPr>
        <p:spPr>
          <a:xfrm>
            <a:off x="593200" y="426202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Automatización del proceso de canje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sorteos y subastas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inventarios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intuitiva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y control de acceso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165aefe6b8_0_284"/>
          <p:cNvSpPr/>
          <p:nvPr/>
        </p:nvSpPr>
        <p:spPr>
          <a:xfrm>
            <a:off x="593208" y="7021190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servidor local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Ausencia de herramientas avanzadas o de pago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limitados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aplicación de subasta no es en tiempo real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a internet limitada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5aefe6b8_0_458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51" name="Google Shape;251;g3165aefe6b8_0_458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165aefe6b8_0_458"/>
          <p:cNvSpPr/>
          <p:nvPr/>
        </p:nvSpPr>
        <p:spPr>
          <a:xfrm>
            <a:off x="1013350" y="3767150"/>
            <a:ext cx="18077400" cy="239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desarrollo del proyecto, utilizamos una metodología híbrida entre ágil Scrum y tradicional, para garantizar una gestión eficiente y flexible en el desarrollo del sistema web.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3165aefe6b8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6307800"/>
            <a:ext cx="5368049" cy="3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165aefe6b8_0_458"/>
          <p:cNvPicPr preferRelativeResize="0"/>
          <p:nvPr/>
        </p:nvPicPr>
        <p:blipFill rotWithShape="1">
          <a:blip r:embed="rId4">
            <a:alphaModFix/>
          </a:blip>
          <a:srcRect b="6898" l="0" r="0" t="0"/>
          <a:stretch/>
        </p:blipFill>
        <p:spPr>
          <a:xfrm>
            <a:off x="8254863" y="6307800"/>
            <a:ext cx="3594377" cy="3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165aefe6b8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7550" y="6509150"/>
            <a:ext cx="2904125" cy="2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165aefe6b8_0_458"/>
          <p:cNvSpPr txBox="1"/>
          <p:nvPr/>
        </p:nvSpPr>
        <p:spPr>
          <a:xfrm>
            <a:off x="14066903" y="9111250"/>
            <a:ext cx="16206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/>
              <a:t>CASCADA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82a1c4c6f_2_26"/>
          <p:cNvSpPr txBox="1"/>
          <p:nvPr>
            <p:ph type="title"/>
          </p:nvPr>
        </p:nvSpPr>
        <p:spPr>
          <a:xfrm>
            <a:off x="1321990" y="8235994"/>
            <a:ext cx="6048300" cy="24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Cronograma</a:t>
            </a:r>
            <a:r>
              <a:rPr lang="es-CL"/>
              <a:t> para</a:t>
            </a:r>
            <a:r>
              <a:rPr lang="es-CL"/>
              <a:t> el desarrollo del proyecto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g3182a1c4c6f_2_14"/>
          <p:cNvGraphicFramePr/>
          <p:nvPr/>
        </p:nvGraphicFramePr>
        <p:xfrm>
          <a:off x="549000" y="55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{F0A96FF6-3CE3-4426-A27A-4267142965EF}</a:tableStyleId>
              </a:tblPr>
              <a:tblGrid>
                <a:gridCol w="1370425"/>
                <a:gridCol w="1314475"/>
                <a:gridCol w="146830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</a:tblGrid>
              <a:tr h="26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2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</a:tr>
              <a:tr h="111575">
                <a:tc gridSpan="2" row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Actividades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row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Responsable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4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5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6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7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8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9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10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14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15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16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17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</a:tr>
              <a:tr h="145000">
                <a:tc gridSpan="2" vMerge="1"/>
                <a:tc hMerge="1" vMerge="1"/>
                <a:tc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Concepción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del proyecto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Creación del EDT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Cronograma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Arquitectura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1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Base de Datos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 de acceso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Catálogo de productos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stock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2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puntos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canje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Factura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3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s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ubasta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sorteo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Servicio de correo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interfaces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Gerencia de proyectos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Acta de Constitución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de riesgos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de costos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Seguimiento y control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